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0" r:id="rId14"/>
    <p:sldId id="291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2" r:id="rId25"/>
    <p:sldId id="284" r:id="rId26"/>
    <p:sldId id="283" r:id="rId27"/>
    <p:sldId id="285" r:id="rId28"/>
    <p:sldId id="286" r:id="rId29"/>
    <p:sldId id="287" r:id="rId30"/>
    <p:sldId id="288" r:id="rId31"/>
    <p:sldId id="277" r:id="rId32"/>
    <p:sldId id="278" r:id="rId33"/>
    <p:sldId id="279" r:id="rId34"/>
    <p:sldId id="280" r:id="rId35"/>
    <p:sldId id="28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5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42"/>
    </mc:Choice>
    <mc:Fallback>
      <c:style val="4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trys</c:v>
                </c:pt>
              </c:strCache>
            </c:strRef>
          </c:tx>
          <c:spPr>
            <a:ln>
              <a:solidFill>
                <a:srgbClr val="00B0F0"/>
              </a:solidFill>
            </a:ln>
          </c:spPr>
          <c:marker>
            <c:symbol val="none"/>
          </c:marker>
          <c:cat>
            <c:numRef>
              <c:f>Sheet1!$A$2:$A$18</c:f>
              <c:numCache>
                <c:formatCode>m/d/yyyy</c:formatCode>
                <c:ptCount val="17"/>
                <c:pt idx="0">
                  <c:v>40100</c:v>
                </c:pt>
                <c:pt idx="1">
                  <c:v>40101</c:v>
                </c:pt>
                <c:pt idx="2">
                  <c:v>40102</c:v>
                </c:pt>
                <c:pt idx="3">
                  <c:v>40103</c:v>
                </c:pt>
                <c:pt idx="4">
                  <c:v>40104</c:v>
                </c:pt>
                <c:pt idx="5">
                  <c:v>40105</c:v>
                </c:pt>
                <c:pt idx="6">
                  <c:v>40106</c:v>
                </c:pt>
                <c:pt idx="7">
                  <c:v>40107</c:v>
                </c:pt>
                <c:pt idx="8">
                  <c:v>40108</c:v>
                </c:pt>
                <c:pt idx="9">
                  <c:v>40109</c:v>
                </c:pt>
                <c:pt idx="10">
                  <c:v>40110</c:v>
                </c:pt>
                <c:pt idx="11">
                  <c:v>40111</c:v>
                </c:pt>
                <c:pt idx="12">
                  <c:v>40112</c:v>
                </c:pt>
                <c:pt idx="13">
                  <c:v>40113</c:v>
                </c:pt>
                <c:pt idx="14">
                  <c:v>40114</c:v>
                </c:pt>
                <c:pt idx="15">
                  <c:v>40115</c:v>
                </c:pt>
                <c:pt idx="16">
                  <c:v>40116</c:v>
                </c:pt>
              </c:numCache>
            </c:numRef>
          </c:cat>
          <c:val>
            <c:numRef>
              <c:f>Sheet1!$B$2:$B$18</c:f>
              <c:numCache>
                <c:formatCode>General</c:formatCode>
                <c:ptCount val="17"/>
                <c:pt idx="0">
                  <c:v>370</c:v>
                </c:pt>
                <c:pt idx="1">
                  <c:v>410</c:v>
                </c:pt>
                <c:pt idx="2">
                  <c:v>211</c:v>
                </c:pt>
                <c:pt idx="3">
                  <c:v>162</c:v>
                </c:pt>
                <c:pt idx="4">
                  <c:v>124</c:v>
                </c:pt>
                <c:pt idx="5">
                  <c:v>74</c:v>
                </c:pt>
                <c:pt idx="6">
                  <c:v>64</c:v>
                </c:pt>
                <c:pt idx="7">
                  <c:v>59</c:v>
                </c:pt>
                <c:pt idx="8">
                  <c:v>52</c:v>
                </c:pt>
                <c:pt idx="9">
                  <c:v>3</c:v>
                </c:pt>
                <c:pt idx="10">
                  <c:v>3</c:v>
                </c:pt>
                <c:pt idx="11">
                  <c:v>5</c:v>
                </c:pt>
                <c:pt idx="12">
                  <c:v>10</c:v>
                </c:pt>
                <c:pt idx="13">
                  <c:v>2</c:v>
                </c:pt>
                <c:pt idx="14">
                  <c:v>2</c:v>
                </c:pt>
                <c:pt idx="15">
                  <c:v>3</c:v>
                </c:pt>
                <c:pt idx="16">
                  <c:v>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buys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cat>
            <c:numRef>
              <c:f>Sheet1!$A$2:$A$18</c:f>
              <c:numCache>
                <c:formatCode>m/d/yyyy</c:formatCode>
                <c:ptCount val="17"/>
                <c:pt idx="0">
                  <c:v>40100</c:v>
                </c:pt>
                <c:pt idx="1">
                  <c:v>40101</c:v>
                </c:pt>
                <c:pt idx="2">
                  <c:v>40102</c:v>
                </c:pt>
                <c:pt idx="3">
                  <c:v>40103</c:v>
                </c:pt>
                <c:pt idx="4">
                  <c:v>40104</c:v>
                </c:pt>
                <c:pt idx="5">
                  <c:v>40105</c:v>
                </c:pt>
                <c:pt idx="6">
                  <c:v>40106</c:v>
                </c:pt>
                <c:pt idx="7">
                  <c:v>40107</c:v>
                </c:pt>
                <c:pt idx="8">
                  <c:v>40108</c:v>
                </c:pt>
                <c:pt idx="9">
                  <c:v>40109</c:v>
                </c:pt>
                <c:pt idx="10">
                  <c:v>40110</c:v>
                </c:pt>
                <c:pt idx="11">
                  <c:v>40111</c:v>
                </c:pt>
                <c:pt idx="12">
                  <c:v>40112</c:v>
                </c:pt>
                <c:pt idx="13">
                  <c:v>40113</c:v>
                </c:pt>
                <c:pt idx="14">
                  <c:v>40114</c:v>
                </c:pt>
                <c:pt idx="15">
                  <c:v>40115</c:v>
                </c:pt>
                <c:pt idx="16">
                  <c:v>40116</c:v>
                </c:pt>
              </c:numCache>
            </c:numRef>
          </c:cat>
          <c:val>
            <c:numRef>
              <c:f>Sheet1!$C$2:$C$18</c:f>
              <c:numCache>
                <c:formatCode>General</c:formatCode>
                <c:ptCount val="17"/>
                <c:pt idx="0">
                  <c:v>14</c:v>
                </c:pt>
                <c:pt idx="1">
                  <c:v>10</c:v>
                </c:pt>
                <c:pt idx="2">
                  <c:v>15</c:v>
                </c:pt>
                <c:pt idx="3">
                  <c:v>10</c:v>
                </c:pt>
                <c:pt idx="4">
                  <c:v>6</c:v>
                </c:pt>
                <c:pt idx="5">
                  <c:v>4</c:v>
                </c:pt>
                <c:pt idx="6">
                  <c:v>8</c:v>
                </c:pt>
                <c:pt idx="7">
                  <c:v>6</c:v>
                </c:pt>
                <c:pt idx="8">
                  <c:v>5</c:v>
                </c:pt>
                <c:pt idx="11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90176"/>
        <c:axId val="5491712"/>
      </c:lineChart>
      <c:dateAx>
        <c:axId val="549017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crossAx val="5491712"/>
        <c:crosses val="autoZero"/>
        <c:auto val="1"/>
        <c:lblOffset val="100"/>
        <c:baseTimeUnit val="days"/>
      </c:dateAx>
      <c:valAx>
        <c:axId val="54917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4901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44"/>
    </mc:Choice>
    <mc:Fallback>
      <c:style val="4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Sheet1!$B$2:$B$7</c:f>
              <c:strCache>
                <c:ptCount val="6"/>
                <c:pt idx="0">
                  <c:v>1 - 2</c:v>
                </c:pt>
                <c:pt idx="1">
                  <c:v>2 - 3</c:v>
                </c:pt>
                <c:pt idx="2">
                  <c:v>3 - 4</c:v>
                </c:pt>
                <c:pt idx="3">
                  <c:v>4 - 5</c:v>
                </c:pt>
                <c:pt idx="4">
                  <c:v>5 - 6</c:v>
                </c:pt>
                <c:pt idx="5">
                  <c:v>6 - 7</c:v>
                </c:pt>
              </c:strCache>
            </c:strRef>
          </c:cat>
          <c:val>
            <c:numRef>
              <c:f>Sheet1!$F$2:$F$7</c:f>
              <c:numCache>
                <c:formatCode>General</c:formatCode>
                <c:ptCount val="6"/>
                <c:pt idx="0">
                  <c:v>0</c:v>
                </c:pt>
                <c:pt idx="1">
                  <c:v>16.666666666666671</c:v>
                </c:pt>
                <c:pt idx="2">
                  <c:v>8.3333333333333286</c:v>
                </c:pt>
                <c:pt idx="3">
                  <c:v>25</c:v>
                </c:pt>
                <c:pt idx="4">
                  <c:v>10</c:v>
                </c:pt>
                <c:pt idx="5">
                  <c:v>15.714285714285708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327424"/>
        <c:axId val="40390656"/>
      </c:barChart>
      <c:catAx>
        <c:axId val="40327424"/>
        <c:scaling>
          <c:orientation val="minMax"/>
        </c:scaling>
        <c:delete val="0"/>
        <c:axPos val="b"/>
        <c:majorTickMark val="out"/>
        <c:minorTickMark val="none"/>
        <c:tickLblPos val="nextTo"/>
        <c:crossAx val="40390656"/>
        <c:crosses val="autoZero"/>
        <c:auto val="1"/>
        <c:lblAlgn val="ctr"/>
        <c:lblOffset val="100"/>
        <c:noMultiLvlLbl val="0"/>
      </c:catAx>
      <c:valAx>
        <c:axId val="403906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3274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F5422-E277-4D83-ACAC-328225914477}" type="datetimeFigureOut">
              <a:rPr lang="en-US" smtClean="0"/>
              <a:t>7/30/2012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839B3-58F9-4173-8F07-5FC5B40DE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93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mscolly/145052885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38446022@N00/6882523113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photography-andreas/5353761255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dolmansaxlil/5347064183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wi2_photography/5578405780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chmilblick/252772357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tsevis/3288860652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eekly.ahram.org.eg/2004/2010/sc72.htm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cybrarian77/6284181389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pagedooley/2431908051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horizon/155859533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yourdon/3405809406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bunchofpants/105966025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http://www.flickr.com/photos/mscolly/145052885/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39B3-58F9-4173-8F07-5FC5B40DE9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56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http://www.flickr.com/photos/38446022@N00/6882523113/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39B3-58F9-4173-8F07-5FC5B40DE9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68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by</a:t>
            </a:r>
            <a:r>
              <a:rPr lang="en-US" baseline="0" dirty="0" smtClean="0"/>
              <a:t> Extra Credits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39B3-58F9-4173-8F07-5FC5B40DE9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63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by</a:t>
            </a:r>
            <a:r>
              <a:rPr lang="en-US" baseline="0" dirty="0" smtClean="0"/>
              <a:t> Extra Credits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39B3-58F9-4173-8F07-5FC5B40DE9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63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by</a:t>
            </a:r>
            <a:r>
              <a:rPr lang="en-US" baseline="0" dirty="0" smtClean="0"/>
              <a:t> Extra Credits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39B3-58F9-4173-8F07-5FC5B40DE9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63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by</a:t>
            </a:r>
            <a:r>
              <a:rPr lang="en-US" baseline="0" dirty="0" smtClean="0"/>
              <a:t> Extra Credits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39B3-58F9-4173-8F07-5FC5B40DE9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63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http://www.flickr.com/photos/photography-andreas/5353761255/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39B3-58F9-4173-8F07-5FC5B40DE9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90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http://www.flickr.com/photos/dolmansaxlil/5347064183/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39B3-58F9-4173-8F07-5FC5B40DE98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90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</a:t>
            </a:r>
            <a:r>
              <a:rPr lang="en-US" smtClean="0"/>
              <a:t>Doctor</a:t>
            </a:r>
            <a:r>
              <a:rPr lang="en-US" baseline="0" smtClean="0"/>
              <a:t> Who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39B3-58F9-4173-8F07-5FC5B40DE9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05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Minecraft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39B3-58F9-4173-8F07-5FC5B40DE9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98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Mass Effect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39B3-58F9-4173-8F07-5FC5B40DE98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55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http://www.flickr.com/photos/wi2_photography/5578405780/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39B3-58F9-4173-8F07-5FC5B40DE9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40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http://www.flickr.com/photos/schmilblick/252772357/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39B3-58F9-4173-8F07-5FC5B40DE98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60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http://www.flickr.com/photos/tsevis/3288860652/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39B3-58F9-4173-8F07-5FC5B40DE9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68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http://weekly.ahram.org.eg/2004/2010/sc72.htm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39B3-58F9-4173-8F07-5FC5B40DE9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77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http://www.flickr.com/photos/cybrarian77/6284181389/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39B3-58F9-4173-8F07-5FC5B40DE9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77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http://www.flickr.com/photos/pagedooley/2431908051/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39B3-58F9-4173-8F07-5FC5B40DE9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02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http://www.flickr.com/photos/horizon/155859533/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39B3-58F9-4173-8F07-5FC5B40DE9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67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http://www.flickr.com/photos/yourdon/3405809406/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39B3-58F9-4173-8F07-5FC5B40DE9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67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http://www.flickr.com/photos/bunchofpants/105966025/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39B3-58F9-4173-8F07-5FC5B40DE9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67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B474F-1F95-4768-936E-85989960AB6B}" type="datetimeFigureOut">
              <a:rPr lang="en-US" smtClean="0"/>
              <a:t>7/30/2012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FA6-E091-44A2-94E7-5B31E187C47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B474F-1F95-4768-936E-85989960AB6B}" type="datetimeFigureOut">
              <a:rPr lang="en-US" smtClean="0"/>
              <a:t>7/30/2012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FA6-E091-44A2-94E7-5B31E187C4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B474F-1F95-4768-936E-85989960AB6B}" type="datetimeFigureOut">
              <a:rPr lang="en-US" smtClean="0"/>
              <a:t>7/30/2012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FA6-E091-44A2-94E7-5B31E187C4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B474F-1F95-4768-936E-85989960AB6B}" type="datetimeFigureOut">
              <a:rPr lang="en-US" smtClean="0"/>
              <a:t>7/30/2012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FA6-E091-44A2-94E7-5B31E187C47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B474F-1F95-4768-936E-85989960AB6B}" type="datetimeFigureOut">
              <a:rPr lang="en-US" smtClean="0"/>
              <a:t>7/30/2012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FA6-E091-44A2-94E7-5B31E187C4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B474F-1F95-4768-936E-85989960AB6B}" type="datetimeFigureOut">
              <a:rPr lang="en-US" smtClean="0"/>
              <a:t>7/30/2012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FA6-E091-44A2-94E7-5B31E187C4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B474F-1F95-4768-936E-85989960AB6B}" type="datetimeFigureOut">
              <a:rPr lang="en-US" smtClean="0"/>
              <a:t>7/30/2012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FA6-E091-44A2-94E7-5B31E187C4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B474F-1F95-4768-936E-85989960AB6B}" type="datetimeFigureOut">
              <a:rPr lang="en-US" smtClean="0"/>
              <a:t>7/30/2012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FA6-E091-44A2-94E7-5B31E187C4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B474F-1F95-4768-936E-85989960AB6B}" type="datetimeFigureOut">
              <a:rPr lang="en-US" smtClean="0"/>
              <a:t>7/30/2012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FA6-E091-44A2-94E7-5B31E187C4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B474F-1F95-4768-936E-85989960AB6B}" type="datetimeFigureOut">
              <a:rPr lang="en-US" smtClean="0"/>
              <a:t>7/30/2012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FA6-E091-44A2-94E7-5B31E187C4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B474F-1F95-4768-936E-85989960AB6B}" type="datetimeFigureOut">
              <a:rPr lang="en-US" smtClean="0"/>
              <a:t>7/30/2012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7DFA6-E091-44A2-94E7-5B31E187C4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EF4B474F-1F95-4768-936E-85989960AB6B}" type="datetimeFigureOut">
              <a:rPr lang="en-US" smtClean="0"/>
              <a:t>7/30/2012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0EA7DFA6-E091-44A2-94E7-5B31E187C47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000" kern="1200" cap="none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C. Neel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9600" dirty="0" smtClean="0"/>
              <a:t>What is Fun?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16925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Games Teach</a:t>
            </a:r>
            <a:endParaRPr lang="en-US" sz="6600" dirty="0"/>
          </a:p>
        </p:txBody>
      </p:sp>
      <p:pic>
        <p:nvPicPr>
          <p:cNvPr id="9218" name="Picture 2" descr="http://farm7.staticflickr.com/6215/6284181389_36af02b058_z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070" y="1600200"/>
            <a:ext cx="6181859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38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Understanding</a:t>
            </a:r>
            <a:endParaRPr lang="en-US" sz="6600" dirty="0"/>
          </a:p>
        </p:txBody>
      </p:sp>
      <p:pic>
        <p:nvPicPr>
          <p:cNvPr id="10242" name="Picture 2" descr="http://farm3.staticflickr.com/2074/2431908051_77eb2d13ab_z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002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0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Small Change</a:t>
            </a:r>
            <a:endParaRPr lang="en-US" sz="7200" dirty="0"/>
          </a:p>
        </p:txBody>
      </p:sp>
      <p:pic>
        <p:nvPicPr>
          <p:cNvPr id="11268" name="Picture 4" descr="http://farm1.staticflickr.com/75/155859533_5325c142dc_o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81200"/>
            <a:ext cx="47244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39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Small Change</a:t>
            </a:r>
            <a:endParaRPr lang="en-US" sz="7200" dirty="0"/>
          </a:p>
        </p:txBody>
      </p:sp>
      <p:pic>
        <p:nvPicPr>
          <p:cNvPr id="4098" name="Picture 2" descr="http://farm4.staticflickr.com/3584/3405809406_c3eb5dd404_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609600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05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Small Change</a:t>
            </a:r>
            <a:endParaRPr lang="en-US" sz="7200" dirty="0"/>
          </a:p>
        </p:txBody>
      </p:sp>
      <p:pic>
        <p:nvPicPr>
          <p:cNvPr id="1026" name="Picture 2" descr="http://farm1.staticflickr.com/34/105966025_0da7f54434_z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50"/>
          <a:stretch/>
        </p:blipFill>
        <p:spPr bwMode="auto">
          <a:xfrm>
            <a:off x="2743200" y="1676399"/>
            <a:ext cx="365760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24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Link’s Small Change</a:t>
            </a:r>
            <a:endParaRPr lang="en-US" sz="6600" dirty="0"/>
          </a:p>
        </p:txBody>
      </p:sp>
      <p:pic>
        <p:nvPicPr>
          <p:cNvPr id="12290" name="Picture 2" descr="http://img.gamefaqs.net/screens/4/8/f/gfs_52155_2_18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002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57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Link’s Small Change</a:t>
            </a:r>
            <a:endParaRPr lang="en-US" sz="6600" dirty="0"/>
          </a:p>
        </p:txBody>
      </p:sp>
      <p:pic>
        <p:nvPicPr>
          <p:cNvPr id="13314" name="Picture 2" descr="http://static.gamesradar.com/images/mb/GamesRadar/us/Features/2009/07/The%2045%20most%20repeated%20game%20quotes/screens/zelda_dangerous--article_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002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40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>
                <a:solidFill>
                  <a:srgbClr val="FFFFFF"/>
                </a:solidFill>
              </a:rPr>
              <a:t>Link’s Small </a:t>
            </a:r>
            <a:r>
              <a:rPr lang="en-US" sz="6600" dirty="0" smtClean="0">
                <a:solidFill>
                  <a:srgbClr val="FFFFFF"/>
                </a:solidFill>
              </a:rPr>
              <a:t>Change</a:t>
            </a:r>
            <a:endParaRPr lang="en-US" dirty="0"/>
          </a:p>
        </p:txBody>
      </p:sp>
      <p:pic>
        <p:nvPicPr>
          <p:cNvPr id="16386" name="Picture 2" descr="http://www.emuparadise.me/fup/up/56066-Legend_of_Zelda,_The_(Europe)-2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905000"/>
            <a:ext cx="5842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26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Change Over Genre</a:t>
            </a:r>
            <a:endParaRPr lang="en-US" sz="6600" dirty="0"/>
          </a:p>
        </p:txBody>
      </p:sp>
      <p:pic>
        <p:nvPicPr>
          <p:cNvPr id="17412" name="Picture 4" descr="http://msnbcmedia2.msn.com/j/MSNBC/Components/Photo/_new/100809_TetrisNESScreenshot.grid-4x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0333"/>
            <a:ext cx="2933700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://img.photobucket.com/albums/v337/palmaddicts/MoreMoreMoreMore%20Palm%20Addict/bejeweled_screenshot_320x320_0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625070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http://www.emulegion.info/screenshots/GBA_Dr_Mario_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2667000"/>
            <a:ext cx="3733800" cy="2800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94113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“Small” becomes “Big”</a:t>
            </a:r>
            <a:endParaRPr lang="en-US" sz="6600" dirty="0"/>
          </a:p>
        </p:txBody>
      </p:sp>
      <p:pic>
        <p:nvPicPr>
          <p:cNvPr id="18434" name="Picture 2" descr="http://www.pooh.cz/upload/img/1000/world_of_warcraft_sample_interface_2006_07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1600200"/>
            <a:ext cx="65836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://www.pvpblog.com/dabox/public/uo-weird/gmrakeu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933" y="1600200"/>
            <a:ext cx="5588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49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Xbox Live Community Games</a:t>
            </a:r>
            <a:endParaRPr lang="en-US" sz="5400" dirty="0"/>
          </a:p>
        </p:txBody>
      </p:sp>
      <p:pic>
        <p:nvPicPr>
          <p:cNvPr id="2050" name="Picture 2" descr="http://create.msdn.com/assets/cms/images/XNA_Banner_ATM_BusModel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758" y="1600200"/>
            <a:ext cx="6280484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43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Expectations</a:t>
            </a:r>
            <a:endParaRPr lang="en-U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2490725" y="6139934"/>
            <a:ext cx="4162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 Cousins /</a:t>
            </a:r>
            <a:r>
              <a:rPr lang="en-US" dirty="0" smtClean="0"/>
              <a:t> </a:t>
            </a:r>
            <a:r>
              <a:rPr lang="en-US" dirty="0"/>
              <a:t>Develop Magazine </a:t>
            </a:r>
            <a:r>
              <a:rPr lang="en-US" dirty="0" smtClean="0"/>
              <a:t>August 2002</a:t>
            </a:r>
            <a:endParaRPr lang="en-US" dirty="0"/>
          </a:p>
        </p:txBody>
      </p:sp>
      <p:pic>
        <p:nvPicPr>
          <p:cNvPr id="1026" name="Picture 2" descr="http://ian-albert.com/games/super_mario_bros_maps/mario-1-1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88"/>
          <a:stretch/>
        </p:blipFill>
        <p:spPr bwMode="auto">
          <a:xfrm>
            <a:off x="304800" y="1600200"/>
            <a:ext cx="8614913" cy="100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25771" y="2633990"/>
            <a:ext cx="772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1:20</a:t>
            </a:r>
            <a:endParaRPr lang="en-US" sz="2800" b="1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998740" y="2895600"/>
            <a:ext cx="392097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1"/>
          </p:cNvCxnSpPr>
          <p:nvPr/>
        </p:nvCxnSpPr>
        <p:spPr>
          <a:xfrm flipH="1">
            <a:off x="304800" y="2895600"/>
            <a:ext cx="392097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significant-bits.com/wp-content/uploads/2010/01/sm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7" t="57905" r="42476"/>
          <a:stretch/>
        </p:blipFill>
        <p:spPr bwMode="auto">
          <a:xfrm>
            <a:off x="304800" y="3378200"/>
            <a:ext cx="2879571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276600" y="4810780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0:00.7</a:t>
            </a:r>
            <a:endParaRPr lang="en-US" sz="2800" b="1" dirty="0"/>
          </a:p>
        </p:txBody>
      </p:sp>
      <p:sp>
        <p:nvSpPr>
          <p:cNvPr id="18" name="Freeform 17"/>
          <p:cNvSpPr/>
          <p:nvPr/>
        </p:nvSpPr>
        <p:spPr>
          <a:xfrm>
            <a:off x="3425879" y="4251977"/>
            <a:ext cx="719667" cy="558803"/>
          </a:xfrm>
          <a:custGeom>
            <a:avLst/>
            <a:gdLst>
              <a:gd name="connsiteX0" fmla="*/ 0 w 719667"/>
              <a:gd name="connsiteY0" fmla="*/ 558803 h 558803"/>
              <a:gd name="connsiteX1" fmla="*/ 355600 w 719667"/>
              <a:gd name="connsiteY1" fmla="*/ 3 h 558803"/>
              <a:gd name="connsiteX2" fmla="*/ 719667 w 719667"/>
              <a:gd name="connsiteY2" fmla="*/ 550337 h 55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9667" h="558803">
                <a:moveTo>
                  <a:pt x="0" y="558803"/>
                </a:moveTo>
                <a:cubicBezTo>
                  <a:pt x="117828" y="280108"/>
                  <a:pt x="235656" y="1414"/>
                  <a:pt x="355600" y="3"/>
                </a:cubicBezTo>
                <a:cubicBezTo>
                  <a:pt x="475545" y="-1408"/>
                  <a:pt x="660400" y="455792"/>
                  <a:pt x="719667" y="5503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://4.bp.blogspot.com/_c6J1M8eAig0/S-674a_SoqI/AAAAAAAAAGg/LLzL5rXRmzU/s320/Fireballs!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9" t="52222" r="8507" b="1736"/>
          <a:stretch/>
        </p:blipFill>
        <p:spPr bwMode="auto">
          <a:xfrm>
            <a:off x="5930980" y="3378200"/>
            <a:ext cx="2988733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007207" y="4810780"/>
            <a:ext cx="772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0:02</a:t>
            </a:r>
            <a:endParaRPr lang="en-US" sz="2800" b="1" dirty="0"/>
          </a:p>
        </p:txBody>
      </p:sp>
      <p:sp>
        <p:nvSpPr>
          <p:cNvPr id="23" name="Multiply 22"/>
          <p:cNvSpPr/>
          <p:nvPr/>
        </p:nvSpPr>
        <p:spPr>
          <a:xfrm>
            <a:off x="5056303" y="4329035"/>
            <a:ext cx="674776" cy="624823"/>
          </a:xfrm>
          <a:prstGeom prst="mathMultiply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y 29"/>
          <p:cNvSpPr/>
          <p:nvPr/>
        </p:nvSpPr>
        <p:spPr>
          <a:xfrm>
            <a:off x="5057153" y="3819751"/>
            <a:ext cx="674776" cy="624823"/>
          </a:xfrm>
          <a:prstGeom prst="mathMultiply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y 30"/>
          <p:cNvSpPr/>
          <p:nvPr/>
        </p:nvSpPr>
        <p:spPr>
          <a:xfrm>
            <a:off x="5057577" y="3310468"/>
            <a:ext cx="674776" cy="624823"/>
          </a:xfrm>
          <a:prstGeom prst="mathMultiply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8" grpId="0" animBg="1"/>
      <p:bldP spid="24" grpId="0"/>
      <p:bldP spid="23" grpId="0" animBg="1"/>
      <p:bldP spid="30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Empowerment</a:t>
            </a:r>
            <a:endParaRPr lang="en-US" sz="7200" dirty="0"/>
          </a:p>
        </p:txBody>
      </p:sp>
      <p:pic>
        <p:nvPicPr>
          <p:cNvPr id="2050" name="Picture 2" descr="http://farm8.staticflickr.com/7042/6882523113_fa035a00a4_z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982" y="1600200"/>
            <a:ext cx="461203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58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Zelda </a:t>
            </a:r>
            <a:r>
              <a:rPr lang="en-US" sz="6600" dirty="0" err="1" smtClean="0"/>
              <a:t>Darknut</a:t>
            </a:r>
            <a:endParaRPr lang="en-US" sz="6600" dirty="0"/>
          </a:p>
        </p:txBody>
      </p:sp>
      <p:pic>
        <p:nvPicPr>
          <p:cNvPr id="3076" name="Picture 4" descr="http://beertainment.tv/wp-content/uploads/2011/10/the-legend-of-zelda_banner4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619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 t="34529" r="45443" b="37354"/>
          <a:stretch/>
        </p:blipFill>
        <p:spPr bwMode="auto">
          <a:xfrm>
            <a:off x="4267200" y="3302000"/>
            <a:ext cx="4377267" cy="241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130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Bejeweled </a:t>
            </a:r>
            <a:r>
              <a:rPr lang="en-US" sz="6600" dirty="0" smtClean="0"/>
              <a:t>Power Curve</a:t>
            </a:r>
            <a:endParaRPr lang="en-US" sz="66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67653027"/>
              </p:ext>
            </p:extLst>
          </p:nvPr>
        </p:nvGraphicFramePr>
        <p:xfrm>
          <a:off x="1142999" y="1981200"/>
          <a:ext cx="3886201" cy="31699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81777"/>
                <a:gridCol w="1452212"/>
                <a:gridCol w="1452212"/>
              </a:tblGrid>
              <a:tr h="498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Level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</a:rPr>
                        <a:t>Points </a:t>
                      </a:r>
                      <a:r>
                        <a:rPr lang="en-US" sz="1600" b="1" u="none" strike="noStrike" dirty="0">
                          <a:effectLst/>
                        </a:rPr>
                        <a:t>Needed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Match 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</a:tr>
              <a:tr h="424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1 - 2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</a:tr>
              <a:tr h="424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2 - 3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</a:tr>
              <a:tr h="424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3 - 4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</a:tr>
              <a:tr h="424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4 - 5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</a:tr>
              <a:tr h="424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5 - 6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3300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</a:tr>
              <a:tr h="424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6 - 7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4400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57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Bejeweled </a:t>
            </a:r>
            <a:r>
              <a:rPr lang="en-US" sz="6600" dirty="0" smtClean="0"/>
              <a:t>Power Curve</a:t>
            </a:r>
            <a:endParaRPr lang="en-US" sz="66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26567276"/>
              </p:ext>
            </p:extLst>
          </p:nvPr>
        </p:nvGraphicFramePr>
        <p:xfrm>
          <a:off x="1142999" y="1981200"/>
          <a:ext cx="5257801" cy="31699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66952"/>
                <a:gridCol w="1430283"/>
                <a:gridCol w="1430283"/>
                <a:gridCol w="1430283"/>
              </a:tblGrid>
              <a:tr h="498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Level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</a:rPr>
                        <a:t>Points </a:t>
                      </a:r>
                      <a:r>
                        <a:rPr lang="en-US" sz="1600" b="1" u="none" strike="noStrike" dirty="0">
                          <a:effectLst/>
                        </a:rPr>
                        <a:t>Needed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Match 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</a:rPr>
                        <a:t>Difficulty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</a:tr>
              <a:tr h="424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1 - 2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</a:tr>
              <a:tr h="424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2 - 3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</a:tr>
              <a:tr h="424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3 - 4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</a:tr>
              <a:tr h="424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4 - 5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100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</a:tr>
              <a:tr h="424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5 - 6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3300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110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</a:tr>
              <a:tr h="424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6 - 7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4400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126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24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Bejeweled </a:t>
            </a:r>
            <a:r>
              <a:rPr lang="en-US" sz="6600" dirty="0" smtClean="0"/>
              <a:t>Power Curve</a:t>
            </a:r>
            <a:endParaRPr lang="en-US" sz="66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1101189"/>
              </p:ext>
            </p:extLst>
          </p:nvPr>
        </p:nvGraphicFramePr>
        <p:xfrm>
          <a:off x="1142999" y="1981200"/>
          <a:ext cx="6705601" cy="31699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69485"/>
                <a:gridCol w="1434029"/>
                <a:gridCol w="1434029"/>
                <a:gridCol w="1434029"/>
                <a:gridCol w="1434029"/>
              </a:tblGrid>
              <a:tr h="498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Level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</a:rPr>
                        <a:t>Points </a:t>
                      </a:r>
                      <a:r>
                        <a:rPr lang="en-US" sz="1600" b="1" u="none" strike="noStrike" dirty="0">
                          <a:effectLst/>
                        </a:rPr>
                        <a:t>Needed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Match 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</a:rPr>
                        <a:t>Difficulty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</a:rPr>
                        <a:t>Increase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</a:tr>
              <a:tr h="424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1 - 2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</a:tr>
              <a:tr h="424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2 - 3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</a:tr>
              <a:tr h="424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3 - 4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</a:tr>
              <a:tr h="424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4 - 5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100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</a:tr>
              <a:tr h="424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5 - 6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3300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110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</a:tr>
              <a:tr h="424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6 - 7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4400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126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7160" marR="137160" marT="137160" marB="13716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211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Bejeweled </a:t>
            </a:r>
            <a:r>
              <a:rPr lang="en-US" sz="6600" dirty="0" smtClean="0"/>
              <a:t>Power Curve</a:t>
            </a:r>
            <a:endParaRPr lang="en-US" sz="6600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8885564"/>
              </p:ext>
            </p:extLst>
          </p:nvPr>
        </p:nvGraphicFramePr>
        <p:xfrm>
          <a:off x="609600" y="1752600"/>
          <a:ext cx="8001000" cy="35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2746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Reward</a:t>
            </a:r>
            <a:endParaRPr lang="en-US" sz="6600" dirty="0"/>
          </a:p>
        </p:txBody>
      </p:sp>
      <p:pic>
        <p:nvPicPr>
          <p:cNvPr id="1032" name="Picture 8" descr="http://farm6.staticflickr.com/5124/5353761255_c083def6a2_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47824"/>
            <a:ext cx="6096000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79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Reward</a:t>
            </a:r>
            <a:endParaRPr lang="en-US" sz="6600" dirty="0"/>
          </a:p>
        </p:txBody>
      </p:sp>
      <p:pic>
        <p:nvPicPr>
          <p:cNvPr id="2052" name="Picture 4" descr="http://farm6.staticflickr.com/5044/5347064183_9f768a727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76400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30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Empowerment + Reward</a:t>
            </a:r>
            <a:endParaRPr lang="en-US" sz="6600" dirty="0"/>
          </a:p>
        </p:txBody>
      </p:sp>
      <p:pic>
        <p:nvPicPr>
          <p:cNvPr id="5122" name="Picture 2" descr="http://images5.fanpop.com/image/photos/24500000/Wallpaper-doctor-who-24565902-1280-800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1600200"/>
            <a:ext cx="65836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0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/>
              <a:t>IncaBlocks</a:t>
            </a:r>
            <a:endParaRPr lang="en-US" sz="7200" dirty="0"/>
          </a:p>
        </p:txBody>
      </p:sp>
      <p:pic>
        <p:nvPicPr>
          <p:cNvPr id="1026" name="Picture 2" descr="http://static.gamemarx.com/games/images/66acd000-77fe-1000-9115-d8025855032f/lg_screen3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46" y="1600200"/>
            <a:ext cx="7321708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7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Empowerment + Reward</a:t>
            </a:r>
            <a:endParaRPr lang="en-US" sz="6600" dirty="0"/>
          </a:p>
        </p:txBody>
      </p:sp>
      <p:pic>
        <p:nvPicPr>
          <p:cNvPr id="3076" name="Picture 4" descr="http://sheposts.com/images/old/farmville-screenshot-ope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4667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cdn.toucharcade.com/wp-content/uploads/2011/06/tt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752600"/>
            <a:ext cx="2381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09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Exploration</a:t>
            </a:r>
            <a:endParaRPr lang="en-US" sz="6600" dirty="0"/>
          </a:p>
        </p:txBody>
      </p:sp>
      <p:pic>
        <p:nvPicPr>
          <p:cNvPr id="5124" name="Picture 4" descr="http://www.mobygames.com/images/shots/l/469438-minecraft-windows-screenshot-marshland-s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15" y="1600200"/>
            <a:ext cx="730377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90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Personalization</a:t>
            </a:r>
            <a:endParaRPr lang="en-US" sz="6600" dirty="0"/>
          </a:p>
        </p:txBody>
      </p:sp>
      <p:pic>
        <p:nvPicPr>
          <p:cNvPr id="1026" name="Picture 2" descr="http://www.wpcentral.com/sites/wpcentral.com/files/resource_images/sim1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6857999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22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Decoding Feedback</a:t>
            </a:r>
            <a:endParaRPr lang="en-US" sz="6600" dirty="0"/>
          </a:p>
        </p:txBody>
      </p:sp>
      <p:pic>
        <p:nvPicPr>
          <p:cNvPr id="7170" name="Picture 2" descr="http://farm1.staticflickr.com/116/252772357_e5e0115d32_z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309" y="1600200"/>
            <a:ext cx="6167381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34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Further Reading…</a:t>
            </a:r>
            <a:endParaRPr lang="en-US" sz="6600" dirty="0"/>
          </a:p>
        </p:txBody>
      </p:sp>
      <p:pic>
        <p:nvPicPr>
          <p:cNvPr id="8194" name="Picture 2" descr="http://eis-blog.ucsc.edu/wp-content/uploads/2009/10/a-theory-of-fun-Ko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833" y="1634571"/>
            <a:ext cx="2582767" cy="201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origin.kaboodle.com/hi/img/c/0/0/199/3/AAAADB_6COcAAAAAAZkyug.jpg?v=1321116804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019300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www.original-gamer.com/og/images/extra_credit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692" y="3833144"/>
            <a:ext cx="3173508" cy="191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8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886200"/>
            <a:ext cx="8763000" cy="2819400"/>
          </a:xfrm>
        </p:spPr>
        <p:txBody>
          <a:bodyPr>
            <a:noAutofit/>
          </a:bodyPr>
          <a:lstStyle/>
          <a:p>
            <a:r>
              <a:rPr lang="en-US" sz="4800" dirty="0" smtClean="0"/>
              <a:t>Michael C. Neel</a:t>
            </a:r>
          </a:p>
          <a:p>
            <a:r>
              <a:rPr lang="en-US" sz="4800" dirty="0" smtClean="0"/>
              <a:t>michael.neel@gmail.com / @</a:t>
            </a:r>
            <a:r>
              <a:rPr lang="en-US" sz="4800" dirty="0" err="1"/>
              <a:t>ViNull</a:t>
            </a:r>
            <a:endParaRPr lang="en-US" sz="4800" dirty="0"/>
          </a:p>
          <a:p>
            <a:r>
              <a:rPr lang="en-US" sz="4800" dirty="0" smtClean="0"/>
              <a:t>vinull.com / gamemarx.com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9600" dirty="0" smtClean="0"/>
              <a:t>What is Fun?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28360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/>
              <a:t>IncaBlocks</a:t>
            </a:r>
            <a:r>
              <a:rPr lang="en-US" sz="7200" dirty="0" smtClean="0"/>
              <a:t> RIP</a:t>
            </a:r>
            <a:endParaRPr lang="en-US" sz="72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08975648"/>
              </p:ext>
            </p:extLst>
          </p:nvPr>
        </p:nvGraphicFramePr>
        <p:xfrm>
          <a:off x="609600" y="1600200"/>
          <a:ext cx="79248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0265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308515"/>
            <a:ext cx="7543800" cy="6240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107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What is fun?</a:t>
            </a:r>
            <a:endParaRPr lang="en-US" sz="6600" dirty="0"/>
          </a:p>
        </p:txBody>
      </p:sp>
      <p:pic>
        <p:nvPicPr>
          <p:cNvPr id="5122" name="Picture 2" descr="http://farm1.staticflickr.com/49/145052885_61c12c3608_z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322" y="1600200"/>
            <a:ext cx="550935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5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The Eureka Moment</a:t>
            </a:r>
            <a:endParaRPr lang="en-US" sz="5400" dirty="0"/>
          </a:p>
        </p:txBody>
      </p:sp>
      <p:pic>
        <p:nvPicPr>
          <p:cNvPr id="6146" name="Picture 2" descr="http://farm6.staticflickr.com/5270/5578405780_234a2006a7_z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524000"/>
            <a:ext cx="32004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83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Evolution</a:t>
            </a:r>
            <a:endParaRPr lang="en-US" sz="6600" dirty="0"/>
          </a:p>
        </p:txBody>
      </p:sp>
      <p:pic>
        <p:nvPicPr>
          <p:cNvPr id="7170" name="Picture 2" descr="http://farm4.staticflickr.com/3477/3288860652_f80beebe59_z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543" y="1600200"/>
            <a:ext cx="5330914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19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The First Games</a:t>
            </a:r>
            <a:endParaRPr lang="en-US" sz="6600" dirty="0"/>
          </a:p>
        </p:txBody>
      </p:sp>
      <p:pic>
        <p:nvPicPr>
          <p:cNvPr id="8194" name="Picture 2" descr="http://weekly.ahram.org.eg/2004/2010/sc73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2147887"/>
            <a:ext cx="42862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87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</TotalTime>
  <Words>331</Words>
  <Application>Microsoft Office PowerPoint</Application>
  <PresentationFormat>On-screen Show (4:3)</PresentationFormat>
  <Paragraphs>166</Paragraphs>
  <Slides>35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Horizon</vt:lpstr>
      <vt:lpstr>What is Fun?</vt:lpstr>
      <vt:lpstr>Xbox Live Community Games</vt:lpstr>
      <vt:lpstr>IncaBlocks</vt:lpstr>
      <vt:lpstr>IncaBlocks RIP</vt:lpstr>
      <vt:lpstr>PowerPoint Presentation</vt:lpstr>
      <vt:lpstr>What is fun?</vt:lpstr>
      <vt:lpstr>The Eureka Moment</vt:lpstr>
      <vt:lpstr>Evolution</vt:lpstr>
      <vt:lpstr>The First Games</vt:lpstr>
      <vt:lpstr>Games Teach</vt:lpstr>
      <vt:lpstr>Understanding</vt:lpstr>
      <vt:lpstr>Small Change</vt:lpstr>
      <vt:lpstr>Small Change</vt:lpstr>
      <vt:lpstr>Small Change</vt:lpstr>
      <vt:lpstr>Link’s Small Change</vt:lpstr>
      <vt:lpstr>Link’s Small Change</vt:lpstr>
      <vt:lpstr>Link’s Small Change</vt:lpstr>
      <vt:lpstr>Change Over Genre</vt:lpstr>
      <vt:lpstr>“Small” becomes “Big”</vt:lpstr>
      <vt:lpstr>Expectations</vt:lpstr>
      <vt:lpstr>Empowerment</vt:lpstr>
      <vt:lpstr>Zelda Darknut</vt:lpstr>
      <vt:lpstr>Bejeweled Power Curve</vt:lpstr>
      <vt:lpstr>Bejeweled Power Curve</vt:lpstr>
      <vt:lpstr>Bejeweled Power Curve</vt:lpstr>
      <vt:lpstr>Bejeweled Power Curve</vt:lpstr>
      <vt:lpstr>Reward</vt:lpstr>
      <vt:lpstr>Reward</vt:lpstr>
      <vt:lpstr>Empowerment + Reward</vt:lpstr>
      <vt:lpstr>Empowerment + Reward</vt:lpstr>
      <vt:lpstr>Exploration</vt:lpstr>
      <vt:lpstr>Personalization</vt:lpstr>
      <vt:lpstr>Decoding Feedback</vt:lpstr>
      <vt:lpstr>Further Reading…</vt:lpstr>
      <vt:lpstr>What is Fun?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fun?</dc:title>
  <dc:creator>Mike</dc:creator>
  <cp:lastModifiedBy>Mike</cp:lastModifiedBy>
  <cp:revision>33</cp:revision>
  <dcterms:created xsi:type="dcterms:W3CDTF">2012-07-26T00:19:15Z</dcterms:created>
  <dcterms:modified xsi:type="dcterms:W3CDTF">2012-07-30T12:08:15Z</dcterms:modified>
</cp:coreProperties>
</file>